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Ubuntu Light" panose="020B0600000101010101" charset="0"/>
      <p:regular r:id="rId10"/>
      <p:bold r:id="rId11"/>
      <p:italic r:id="rId12"/>
      <p:boldItalic r:id="rId13"/>
    </p:embeddedFont>
    <p:embeddedFont>
      <p:font typeface="Ubuntu" panose="020B0600000101010101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Work Sans Regular" panose="020B0600000101010101" charset="0"/>
      <p:regular r:id="rId20"/>
      <p:bold r:id="rId21"/>
      <p:italic r:id="rId22"/>
      <p:boldItalic r:id="rId23"/>
    </p:embeddedFont>
    <p:embeddedFont>
      <p:font typeface="휴먼모음T" panose="02030504000101010101" pitchFamily="18" charset="-127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4379CE-DF76-49EC-B630-198188EDF416}">
  <a:tblStyle styleId="{B84379CE-DF76-49EC-B630-198188EDF4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0C1D61-F382-416E-A118-38419C8BC46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69" autoAdjust="0"/>
    <p:restoredTop sz="96400" autoAdjust="0"/>
  </p:normalViewPr>
  <p:slideViewPr>
    <p:cSldViewPr snapToGrid="0">
      <p:cViewPr>
        <p:scale>
          <a:sx n="150" d="100"/>
          <a:sy n="150" d="100"/>
        </p:scale>
        <p:origin x="14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jpg>
</file>

<file path=ppt/media/image2.jp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5453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7280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6190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1234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0767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30600" y="939700"/>
            <a:ext cx="7282800" cy="326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930575" y="1415675"/>
            <a:ext cx="3402600" cy="278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body" idx="2"/>
          </p:nvPr>
        </p:nvSpPr>
        <p:spPr>
          <a:xfrm>
            <a:off x="4810650" y="1415675"/>
            <a:ext cx="3402600" cy="278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41000">
              <a:schemeClr val="accent2"/>
            </a:gs>
            <a:gs pos="61000">
              <a:schemeClr val="accent1"/>
            </a:gs>
            <a:gs pos="82000">
              <a:schemeClr val="accent6"/>
            </a:gs>
            <a:gs pos="100000">
              <a:schemeClr val="accent5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30600" y="1415684"/>
            <a:ext cx="7282800" cy="278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▪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Ubuntu Light"/>
              <a:buChar char="▫"/>
              <a:defRPr sz="24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r" rtl="0">
              <a:buNone/>
              <a:defRPr sz="1600" b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" name="Google Shape;9;p1"/>
          <p:cNvGrpSpPr/>
          <p:nvPr/>
        </p:nvGrpSpPr>
        <p:grpSpPr>
          <a:xfrm>
            <a:off x="465300" y="465400"/>
            <a:ext cx="8213400" cy="4212750"/>
            <a:chOff x="465300" y="465400"/>
            <a:chExt cx="8213400" cy="4212750"/>
          </a:xfrm>
        </p:grpSpPr>
        <p:sp>
          <p:nvSpPr>
            <p:cNvPr id="10" name="Google Shape;10;p1"/>
            <p:cNvSpPr/>
            <p:nvPr/>
          </p:nvSpPr>
          <p:spPr>
            <a:xfrm rot="10800000">
              <a:off x="3221100" y="46540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465300" y="3282550"/>
              <a:ext cx="5457600" cy="1395600"/>
            </a:xfrm>
            <a:prstGeom prst="corner">
              <a:avLst>
                <a:gd name="adj1" fmla="val 1582"/>
                <a:gd name="adj2" fmla="val 154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467">
          <p15:clr>
            <a:srgbClr val="EA4335"/>
          </p15:clr>
        </p15:guide>
        <p15:guide id="2" orient="horz" pos="2947">
          <p15:clr>
            <a:srgbClr val="EA4335"/>
          </p15:clr>
        </p15:guide>
        <p15:guide id="3" pos="586">
          <p15:clr>
            <a:srgbClr val="EA4335"/>
          </p15:clr>
        </p15:guide>
        <p15:guide id="4" orient="horz" pos="592">
          <p15:clr>
            <a:srgbClr val="EA4335"/>
          </p15:clr>
        </p15:guide>
        <p15:guide id="5" pos="5174">
          <p15:clr>
            <a:srgbClr val="EA4335"/>
          </p15:clr>
        </p15:guide>
        <p15:guide id="6" orient="horz" pos="2648">
          <p15:clr>
            <a:srgbClr val="EA4335"/>
          </p15:clr>
        </p15:guide>
        <p15:guide id="7" orient="horz" pos="293">
          <p15:clr>
            <a:srgbClr val="EA4335"/>
          </p15:clr>
        </p15:guide>
        <p15:guide id="8" pos="2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ctrTitle"/>
          </p:nvPr>
        </p:nvSpPr>
        <p:spPr>
          <a:xfrm>
            <a:off x="930600" y="939700"/>
            <a:ext cx="7282800" cy="326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데이터베이스와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/>
              <a:t> </a:t>
            </a:r>
            <a:r>
              <a:rPr lang="en-US" altLang="ko-KR" dirty="0" smtClean="0"/>
              <a:t>  		</a:t>
            </a:r>
            <a:r>
              <a:rPr lang="en-US" altLang="ko-KR" dirty="0" smtClean="0"/>
              <a:t>SQL</a:t>
            </a:r>
            <a:r>
              <a:rPr lang="ko-KR" altLang="en-US" dirty="0" smtClean="0"/>
              <a:t>에</a:t>
            </a:r>
            <a:r>
              <a:rPr lang="en-US" altLang="ko-KR" dirty="0"/>
              <a:t> </a:t>
            </a:r>
            <a:r>
              <a:rPr lang="ko-KR" altLang="en-US" dirty="0" smtClean="0"/>
              <a:t>관하여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6255025" y="3823252"/>
            <a:ext cx="1760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수원정보과학고등학교</a:t>
            </a:r>
            <a:endParaRPr lang="en-US" altLang="ko-KR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en-US" altLang="ko-KR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IT</a:t>
            </a:r>
            <a:r>
              <a:rPr lang="ko-KR" altLang="en-US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소프트웨어과 </a:t>
            </a:r>
            <a:r>
              <a:rPr lang="ko-KR" altLang="en-US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이원찬</a:t>
            </a:r>
            <a:endParaRPr lang="ko-KR" altLang="en-US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데이터베이스의 특징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1028" name="Picture 4" descr="데이터베이스 - 위키백과, 우리 모두의 백과사전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01" y="1392947"/>
            <a:ext cx="3725219" cy="209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30600" y="3631113"/>
            <a:ext cx="3023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서로 </a:t>
            </a:r>
            <a:r>
              <a:rPr lang="ko-KR" altLang="en-US" sz="18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관련있는</a:t>
            </a:r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데이터의 집합체</a:t>
            </a:r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데이터베이스의 특징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026" name="Picture 2" descr="데이터베이스 - 정보검색가이드 - SNUL Research Guides at Seoul National Univers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00" y="1477250"/>
            <a:ext cx="4618893" cy="277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723422" y="1847255"/>
            <a:ext cx="27226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실시간 </a:t>
            </a:r>
            <a:r>
              <a:rPr lang="ko-KR" altLang="en-US" sz="18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접근처리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내용에 의한 참조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자원의 </a:t>
            </a:r>
            <a:r>
              <a:rPr lang="ko-KR" altLang="en-US" sz="1800" dirty="0" err="1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동시공유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계속적인 변화</a:t>
            </a:r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697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데이터베이스의 장</a:t>
            </a:r>
            <a:r>
              <a:rPr lang="en-US" altLang="ko-KR" dirty="0" smtClean="0"/>
              <a:t>,</a:t>
            </a:r>
            <a:r>
              <a:rPr lang="ko-KR" altLang="en-US" dirty="0" smtClean="0"/>
              <a:t>단점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151422" y="1663263"/>
            <a:ext cx="2722629" cy="258532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장점</a:t>
            </a:r>
            <a:endParaRPr lang="en-US" altLang="ko-KR" sz="1800" dirty="0" smtClean="0">
              <a:solidFill>
                <a:srgbClr val="00B0F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데이터 중복 최소화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실시간 접근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데이터의 보안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데이터의 공동 이용</a:t>
            </a:r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74921" y="1717715"/>
            <a:ext cx="3008940" cy="2585323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00B0F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단점</a:t>
            </a:r>
            <a:endParaRPr lang="en-US" altLang="ko-KR" sz="1800" dirty="0" smtClean="0">
              <a:solidFill>
                <a:srgbClr val="00B0F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전문가 부족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비용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파일의 백업</a:t>
            </a:r>
            <a:r>
              <a:rPr lang="en-US" altLang="ko-KR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,</a:t>
            </a:r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회복이 어려움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84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 설계 단계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3" name="순서도: 대체 처리 2"/>
          <p:cNvSpPr/>
          <p:nvPr/>
        </p:nvSpPr>
        <p:spPr>
          <a:xfrm>
            <a:off x="930600" y="1379220"/>
            <a:ext cx="1820220" cy="52578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요구 조건 분석</a:t>
            </a:r>
            <a:endParaRPr lang="ko-KR" altLang="en-US" sz="18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7" name="순서도: 대체 처리 6"/>
          <p:cNvSpPr/>
          <p:nvPr/>
        </p:nvSpPr>
        <p:spPr>
          <a:xfrm>
            <a:off x="3661890" y="1379220"/>
            <a:ext cx="1820220" cy="52578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개념적 설계</a:t>
            </a:r>
            <a:endParaRPr lang="ko-KR" altLang="en-US" sz="18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8" name="순서도: 대체 처리 7"/>
          <p:cNvSpPr/>
          <p:nvPr/>
        </p:nvSpPr>
        <p:spPr>
          <a:xfrm>
            <a:off x="6393180" y="1379220"/>
            <a:ext cx="1820220" cy="52578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논리적 설계</a:t>
            </a:r>
            <a:endParaRPr lang="ko-KR" altLang="en-US" sz="18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9" name="순서도: 대체 처리 8"/>
          <p:cNvSpPr/>
          <p:nvPr/>
        </p:nvSpPr>
        <p:spPr>
          <a:xfrm>
            <a:off x="6393180" y="3223260"/>
            <a:ext cx="1820220" cy="52578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물리적 설계</a:t>
            </a:r>
            <a:endParaRPr lang="ko-KR" altLang="en-US" sz="18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" name="순서도: 대체 처리 9"/>
          <p:cNvSpPr/>
          <p:nvPr/>
        </p:nvSpPr>
        <p:spPr>
          <a:xfrm>
            <a:off x="3661890" y="3208020"/>
            <a:ext cx="1820220" cy="525780"/>
          </a:xfrm>
          <a:prstGeom prst="flowChartAlternateProcess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구현</a:t>
            </a:r>
            <a:endParaRPr lang="ko-KR" altLang="en-US" sz="18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" name="줄무늬가 있는 오른쪽 화살표 3"/>
          <p:cNvSpPr/>
          <p:nvPr/>
        </p:nvSpPr>
        <p:spPr>
          <a:xfrm>
            <a:off x="2852528" y="1466850"/>
            <a:ext cx="707654" cy="350520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줄무늬가 있는 오른쪽 화살표 11"/>
          <p:cNvSpPr/>
          <p:nvPr/>
        </p:nvSpPr>
        <p:spPr>
          <a:xfrm>
            <a:off x="5583818" y="1466850"/>
            <a:ext cx="707654" cy="350520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줄무늬가 있는 오른쪽 화살표 12"/>
          <p:cNvSpPr/>
          <p:nvPr/>
        </p:nvSpPr>
        <p:spPr>
          <a:xfrm rot="5400000">
            <a:off x="6949463" y="2373194"/>
            <a:ext cx="707654" cy="350520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줄무늬가 있는 오른쪽 화살표 13"/>
          <p:cNvSpPr/>
          <p:nvPr/>
        </p:nvSpPr>
        <p:spPr>
          <a:xfrm rot="10800000">
            <a:off x="5583818" y="3295650"/>
            <a:ext cx="707654" cy="350520"/>
          </a:xfrm>
          <a:prstGeom prst="striped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017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데이터베이스의 필수 기능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4663030" y="2200016"/>
            <a:ext cx="2722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정의 기능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조작 기능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제어 기능</a:t>
            </a:r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AutoShape 2" descr="데이터베이스 관리 시스템(DBMS) : 네이버 블로그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080" name="Picture 8" descr="데이터베이스의 개념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00" y="1486336"/>
            <a:ext cx="2904689" cy="290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71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930600" y="886017"/>
            <a:ext cx="7282800" cy="364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데이터베이스 시스템의 구성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213401" y="4248586"/>
            <a:ext cx="465300" cy="47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6245550" y="2317993"/>
            <a:ext cx="27226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외부 스키마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개념 스키마</a:t>
            </a:r>
            <a:endParaRPr lang="en-US" altLang="ko-KR" sz="1800" dirty="0" smtClean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endParaRPr lang="en-US" altLang="ko-KR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r>
              <a:rPr lang="ko-KR" altLang="en-US" sz="1800" dirty="0" smtClean="0">
                <a:solidFill>
                  <a:schemeClr val="bg1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● 내부 스키마</a:t>
            </a:r>
            <a:endParaRPr lang="ko-KR" altLang="en-US" sz="1800" dirty="0">
              <a:solidFill>
                <a:schemeClr val="bg1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AutoShape 2" descr="데이터베이스 관리 시스템(DBMS) : 네이버 블로그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148" name="Picture 4" descr="Visual Basic(비주얼 베이직) 2015 31강 - 데이터베이스의 개요 : 네이버 블로그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00" y="1864728"/>
            <a:ext cx="4755825" cy="238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15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sidore template">
  <a:themeElements>
    <a:clrScheme name="Custom 347">
      <a:dk1>
        <a:srgbClr val="0D0335"/>
      </a:dk1>
      <a:lt1>
        <a:srgbClr val="FFFFFF"/>
      </a:lt1>
      <a:dk2>
        <a:srgbClr val="573F68"/>
      </a:dk2>
      <a:lt2>
        <a:srgbClr val="E9DDEC"/>
      </a:lt2>
      <a:accent1>
        <a:srgbClr val="E9204E"/>
      </a:accent1>
      <a:accent2>
        <a:srgbClr val="ED4636"/>
      </a:accent2>
      <a:accent3>
        <a:srgbClr val="FCB42E"/>
      </a:accent3>
      <a:accent4>
        <a:srgbClr val="94C486"/>
      </a:accent4>
      <a:accent5>
        <a:srgbClr val="39B8E3"/>
      </a:accent5>
      <a:accent6>
        <a:srgbClr val="412D8C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100</Words>
  <Application>Microsoft Office PowerPoint</Application>
  <PresentationFormat>화면 슬라이드 쇼(16:9)</PresentationFormat>
  <Paragraphs>52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Ubuntu Light</vt:lpstr>
      <vt:lpstr>Ubuntu</vt:lpstr>
      <vt:lpstr>맑은 고딕</vt:lpstr>
      <vt:lpstr>Arial</vt:lpstr>
      <vt:lpstr>Work Sans Regular</vt:lpstr>
      <vt:lpstr>휴먼모음T</vt:lpstr>
      <vt:lpstr>Isidore template</vt:lpstr>
      <vt:lpstr>데이터베이스와       SQL에 관하여</vt:lpstr>
      <vt:lpstr>데이터베이스의 특징</vt:lpstr>
      <vt:lpstr>데이터베이스의 특징</vt:lpstr>
      <vt:lpstr>데이터베이스의 장,단점</vt:lpstr>
      <vt:lpstr>데이터베이스 설계 단계</vt:lpstr>
      <vt:lpstr>데이터베이스의 필수 기능</vt:lpstr>
      <vt:lpstr>데이터베이스 시스템의 구성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데이터베이스와       SQL에 관하여</dc:title>
  <dc:creator>School</dc:creator>
  <cp:lastModifiedBy>School</cp:lastModifiedBy>
  <cp:revision>7</cp:revision>
  <dcterms:modified xsi:type="dcterms:W3CDTF">2022-04-01T02:52:49Z</dcterms:modified>
</cp:coreProperties>
</file>